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72" r:id="rId3"/>
    <p:sldId id="259" r:id="rId4"/>
    <p:sldId id="264" r:id="rId5"/>
    <p:sldId id="268" r:id="rId6"/>
    <p:sldId id="273" r:id="rId7"/>
    <p:sldId id="274" r:id="rId8"/>
    <p:sldId id="275" r:id="rId9"/>
    <p:sldId id="276" r:id="rId10"/>
    <p:sldId id="277" r:id="rId11"/>
    <p:sldId id="283" r:id="rId12"/>
    <p:sldId id="293" r:id="rId13"/>
    <p:sldId id="294" r:id="rId14"/>
    <p:sldId id="295" r:id="rId15"/>
    <p:sldId id="270" r:id="rId16"/>
    <p:sldId id="29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CE9"/>
    <a:srgbClr val="6098E7"/>
    <a:srgbClr val="C8AEF8"/>
    <a:srgbClr val="113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66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5FCA6-0FBC-47A4-9C08-9B1C8623EF95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90913-80F7-446D-A40B-EA1E75A0D9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99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B89069A6-2F27-A7D3-97D5-B7B801F5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C59937D3-0E42-C09B-178C-D94D07D75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ECD163C0-E34D-B813-C064-2E9031826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995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9CF5603D-37AE-1BDC-D19B-860ECF25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5E3A93DA-FF83-DC77-314F-EF4712ACD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6B1D5CB3-0BB8-1169-72E0-182E56EAC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04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F0C25808-5751-929F-1087-971EDBF3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17129BB4-433D-E802-4338-341BD5DC5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267EB9AE-F9F1-EE03-2C46-6F2459A3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312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2A4D5D4A-98E3-BDA9-DD8D-2BC3D9C1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7ED3C1CF-27F8-A4DB-71BA-7032B1B7E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1AC54447-FDC5-6587-447B-8504E6CC1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05269310-5DCA-CCFE-34B8-F378B09D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825A3104-39F0-5C46-D42E-7FBBFEFF3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CF175E37-0F6B-7055-D0D9-FE19F2501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7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AE37230E-0758-CFC0-7ABB-F43E9536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CF646095-2844-D609-E98B-AC549829C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DA9BC522-45BB-2E56-DA52-302159D21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22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23B9BE89-21B0-5B23-F61A-3E3B1EE2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D65B0637-8295-6962-D5CB-DEFA6BE976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B6946F80-DDD9-D1AD-AE91-8C5F3C999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83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81541187-8710-742F-E08F-8A771C5B4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46DC5E6C-A32D-54C6-084E-118D91E25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AD8EA51D-8318-2988-C94E-9E3289C54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8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19595-B66B-2CFD-1DDF-32C78390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5C9C4-6B28-240E-E7E4-0BF9BB02C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71F8A7-C153-F618-65FD-B4ECA2ED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E3C4C2-E031-936C-98D9-C8F70BC8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61A52D-04BB-9CF6-BC22-4BC9F9C8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4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B6B77-2181-0EBC-2C8E-AFC73882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008B45C-B7CE-C398-C053-312EF3CF6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2F2F83-C591-EAEC-F182-9E5AE8FE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C4EE34-41BE-447E-26EC-4F50D0D7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1C423B-6088-3997-27CF-575895D1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19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EF03A91-C112-5897-E5F9-0F6AF6D11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4C6BFF-181F-B17E-05D8-4B24B5CCF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64643-3925-A1D5-A40E-D0EB0EBC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449CED-74A5-0F2F-F2E3-D4B63295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B21196-03B2-B880-BFE8-2CB3816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6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89200" y="2024233"/>
            <a:ext cx="2132000" cy="1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4289200" y="3659367"/>
            <a:ext cx="3496000" cy="1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7034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60000" y="1473133"/>
            <a:ext cx="10520800" cy="4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21787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8827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8827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24488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24488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087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21933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6586267" y="1717681"/>
            <a:ext cx="2540400" cy="12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6586267" y="2910051"/>
            <a:ext cx="25404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174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980000" y="1787800"/>
            <a:ext cx="6232000" cy="32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765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403733" y="2252600"/>
            <a:ext cx="3489600" cy="13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184400" y="3544867"/>
            <a:ext cx="2708800" cy="8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5335300" y="1920000"/>
            <a:ext cx="5896800" cy="30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960000" y="1351500"/>
            <a:ext cx="127200" cy="415500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340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2070100" y="708667"/>
            <a:ext cx="6286400" cy="20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5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480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48A6E-8AC2-AFBC-225D-3FD9C033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6D4BDA-BD37-FF91-6D90-D672F75D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BF8CB-9589-B2B5-2B56-EA30C83A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722BF6-7238-1E30-5842-A376804A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2BC6F0-F965-2CED-1639-3F928BB4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502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2537667" y="2446451"/>
            <a:ext cx="71168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102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365600" y="3940767"/>
            <a:ext cx="5460800" cy="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8960564" y="5045455"/>
            <a:ext cx="3231443" cy="1810055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103" y="-12"/>
            <a:ext cx="3231443" cy="1810055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33412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30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2536800" y="2058133"/>
            <a:ext cx="7118400" cy="18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2536800" y="3985867"/>
            <a:ext cx="7118400" cy="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4046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69843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69843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23472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23472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11128501" y="5794495"/>
            <a:ext cx="1363345" cy="763663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99833" y="299829"/>
            <a:ext cx="1363345" cy="763663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6001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6160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4161533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6707000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92524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5299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4075400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6620833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91662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388667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3900263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6513460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9025056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11128501" y="5794495"/>
            <a:ext cx="1363345" cy="763663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99833" y="299829"/>
            <a:ext cx="1363345" cy="763663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19182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959600" y="3246567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959800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4551492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4551492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8142767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8142767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9459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959967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5285551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9522433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959967" y="3908455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9522433" y="3908455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5285551" y="3908455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0336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2456333" y="2158391"/>
            <a:ext cx="2243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890067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2456792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890099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4415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7491884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7491967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7491943" y="2158391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7492035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56084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"/>
          </p:nvPr>
        </p:nvSpPr>
        <p:spPr>
          <a:xfrm>
            <a:off x="5615567" y="190651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2" hasCustomPrompt="1"/>
          </p:nvPr>
        </p:nvSpPr>
        <p:spPr>
          <a:xfrm>
            <a:off x="4441633" y="1924467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3"/>
          </p:nvPr>
        </p:nvSpPr>
        <p:spPr>
          <a:xfrm>
            <a:off x="5615567" y="2259679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4"/>
          </p:nvPr>
        </p:nvSpPr>
        <p:spPr>
          <a:xfrm>
            <a:off x="5615567" y="336160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5" hasCustomPrompt="1"/>
          </p:nvPr>
        </p:nvSpPr>
        <p:spPr>
          <a:xfrm>
            <a:off x="4441633" y="3354229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6"/>
          </p:nvPr>
        </p:nvSpPr>
        <p:spPr>
          <a:xfrm>
            <a:off x="5615567" y="3714773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7"/>
          </p:nvPr>
        </p:nvSpPr>
        <p:spPr>
          <a:xfrm>
            <a:off x="5615767" y="481670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 idx="8" hasCustomPrompt="1"/>
          </p:nvPr>
        </p:nvSpPr>
        <p:spPr>
          <a:xfrm>
            <a:off x="4441633" y="4816703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9"/>
          </p:nvPr>
        </p:nvSpPr>
        <p:spPr>
          <a:xfrm>
            <a:off x="5615767" y="5169868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19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99451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960133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455165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81427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8955400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814280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959467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772267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960133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4551200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5364033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455165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8142733" y="4527300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8955400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814280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3121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D2434-E0D7-6BD0-767E-1DADA53C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A4667F-2A93-383A-B6E2-8BA5669BE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3BB781-731D-27CD-5905-F722C21F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BE8715-CCFA-D86F-6DCD-BFF11CCA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9F6F98-BDBA-7C7A-99A7-2667061A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168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881284" y="1999481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8819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881317" y="3368465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881633" y="3768320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7221284" y="1999481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72213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4279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881284" y="4737452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8819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7221051" y="336846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7221500" y="3768335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7221284" y="4737449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72213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838465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11" y="2225411"/>
            <a:ext cx="3708511" cy="2407176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9411453" y="1429167"/>
            <a:ext cx="2780537" cy="3999652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2517000" y="815633"/>
            <a:ext cx="7158000" cy="13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4059567" y="3073400"/>
            <a:ext cx="40732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971400" y="5535200"/>
            <a:ext cx="62492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24003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10828668" y="6093195"/>
            <a:ext cx="1363345" cy="763663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1" y="1129"/>
            <a:ext cx="1363345" cy="763663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9129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710703" y="4337255"/>
            <a:ext cx="3231443" cy="1810055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9671264" y="710689"/>
            <a:ext cx="3231443" cy="1810055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623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66CD8-8E79-45B8-48E6-7F1E6E0A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AA21A-4F5A-C4F0-4DB3-661ED447A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94CB33-0E9C-4065-3656-E7ECE5396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791F88-24A7-AE0B-8EFF-9506F72B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6EA7E9-89F4-EF0D-220B-60AA086B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6F2382-4702-9FC6-CA5D-98D5E790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722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63E4-2AD0-C159-95C2-AD4E829D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27F433-E748-6B51-7C6E-41718780F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2FE078-5357-FE57-2641-1CBBDEE9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A15CC-D0B7-496C-4B35-69865DF66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AE01313-C511-9CE9-FC9A-E501D414E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ACFCC4E-7D56-3784-ECF6-E6A89E89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09FCED5-42AB-D6D2-DACC-3875EA94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6355ADD-8A2D-0500-8E39-9C3139C4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8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5F64F-E791-A264-CAE8-C5CED84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70FE4ED-27BD-EA4D-7AFE-C687371E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956252-36C1-5B67-CD30-A17D84BE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13B25A-8FD2-CC4B-7118-CF917AF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32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B7A6CE-B053-8642-9E5F-73794311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E2D5637-9DC8-3CDE-CA8C-5CC1CC1A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704C62-5449-6F1D-8068-34FD8E09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564D2-D83C-CA58-91C7-E7968717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A93E39-FA33-9B0C-BE5D-0DD8B324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4E4943-43A1-E0EE-663C-546EEF1FB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92D064-643D-A2D6-05F3-3417C98F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5BB8D0-F4DC-8762-D219-49E8F135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D851BA-A6C0-286C-B2E6-D9C7E7E7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356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A11E7-4E40-9114-6FF0-81EE9FDD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7C2E4B-905A-B376-0BD2-B6A34673B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72E807A-8D15-95E5-D231-82850C3EF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416C31-1CB8-A655-9767-A249D059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D29183-BE91-49D8-B2E4-AFEDD00A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46E0C2-D065-B3A3-A417-E4689AFD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4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791E26-6601-1321-CDE3-C26BD766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DA9782-8B83-8037-F4C1-09681802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9B10AE-AA02-0B2A-44F7-2496AE6C9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E07A94-6703-4305-8033-04CAA3C0FF7F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36B2B3-21B0-F0C8-7D4F-743462E2A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B5095F-7F82-3A7D-157D-E78888F95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1BD024-A64E-43AA-82BA-A3D2A9398C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11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87155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poMeridio/Wordageddon-G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1ABB921-4ECF-4C3F-9C80-0BE70971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7" y="947713"/>
            <a:ext cx="11370025" cy="496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4"/>
          <p:cNvSpPr txBox="1">
            <a:spLocks noGrp="1"/>
          </p:cNvSpPr>
          <p:nvPr>
            <p:ph type="title"/>
          </p:nvPr>
        </p:nvSpPr>
        <p:spPr>
          <a:xfrm>
            <a:off x="4289200" y="20242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4289200" y="3659367"/>
            <a:ext cx="3496000" cy="1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Fase di gioco</a:t>
            </a:r>
            <a:endParaRPr dirty="0"/>
          </a:p>
        </p:txBody>
      </p:sp>
      <p:grpSp>
        <p:nvGrpSpPr>
          <p:cNvPr id="1345" name="Google Shape;1345;p54"/>
          <p:cNvGrpSpPr/>
          <p:nvPr/>
        </p:nvGrpSpPr>
        <p:grpSpPr>
          <a:xfrm>
            <a:off x="8366787" y="1843990"/>
            <a:ext cx="3170028" cy="3170028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3464400" y="1351500"/>
            <a:ext cx="127200" cy="4155000"/>
            <a:chOff x="4524300" y="1013625"/>
            <a:chExt cx="95400" cy="3116250"/>
          </a:xfrm>
        </p:grpSpPr>
        <p:sp>
          <p:nvSpPr>
            <p:cNvPr id="1369" name="Google Shape;1369;p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0DBD9D21-CD8D-5465-EFFB-8D7846ADD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6210C6C7-7725-EC94-8FA8-5D2502EA3AE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Fase di gioco: selezione difficoltà e lingua</a:t>
            </a: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72454D4C-DE28-E346-8559-465C5F8EC63E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63A622EC-D150-7C45-C5C2-88469233C671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C3A325DA-E2D6-F286-57CD-62ACA481EA98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DBEE2933-6ADF-D718-289F-E798F4E8A4DD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461591CD-040E-A0A8-CC95-83A64CED7A9C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B3455381-8615-46C3-2047-423379BAD861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9C53A150-FDF8-1961-E82E-4526E9C58ADB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9E1F8F-824D-B39C-4D6C-1634D27D4E6A}"/>
              </a:ext>
            </a:extLst>
          </p:cNvPr>
          <p:cNvSpPr txBox="1"/>
          <p:nvPr/>
        </p:nvSpPr>
        <p:spPr>
          <a:xfrm>
            <a:off x="220297" y="2046454"/>
            <a:ext cx="3699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 di iniziare una partita, l’utente accede a una schermata di configurazione in cui può personalizzare l’esperienza di gioco.</a:t>
            </a:r>
          </a:p>
          <a:p>
            <a:pPr>
              <a:buNone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opzioni disponibili includono: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Scelta del livello di difficoltà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facile, medio o difficile, per adattare il gioco al proprio livello di preparazione.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Selezione della lingua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è possibile scegliere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 o più lingue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dovranno essere presentati i documenti da analizzare.</a:t>
            </a:r>
          </a:p>
          <a:p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Questa configurazione consente un’esperienza più mirata e inclusiva, adatta sia a utenti alle prime armi che a quelli più esperti o multilingue.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A40D0E-1CF5-1ABD-FE31-A40A1B7C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26" y="1056019"/>
            <a:ext cx="5777077" cy="2957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82CA513-08FA-41D9-64FA-F18B5885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53" y="3161487"/>
            <a:ext cx="6253511" cy="3201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82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63EB2A16-61A8-6DF6-4D47-0CBF8A22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DCA2FF9-3394-8F86-1E2B-00CAA109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59" y="3248208"/>
            <a:ext cx="6648730" cy="3404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28DAF4EF-DC30-95C7-40CD-4E9C9AB2641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Fase di gioco: lettura dei documenti e quiz</a:t>
            </a: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495B3652-3285-3EA0-5C49-EFE3D91100DD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EA27800B-0294-8D82-D05D-C9224229ECF9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6928D552-A266-44F6-FCE0-14BF32412B14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F6C00656-B180-7F07-8505-DA1F2EA205A9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16C9F68C-30D0-C8B0-E3C3-78D3BBEF2C0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2BAA0A2D-E55A-5FD1-C2F1-67FB45226B6D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2AE1A310-5989-B292-9C53-C3BA0F66254E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EC6D74-CA12-4E9D-4EC6-986BD36DAC7B}"/>
              </a:ext>
            </a:extLst>
          </p:cNvPr>
          <p:cNvSpPr txBox="1"/>
          <p:nvPr/>
        </p:nvSpPr>
        <p:spPr>
          <a:xfrm>
            <a:off x="141515" y="1376561"/>
            <a:ext cx="410133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Dopo aver selezionato lingua e livello di difficoltà, ha inizio la partita.</a:t>
            </a: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Vengono mostrati uno o più documenti da leggere entro un tempo limite, entrambi determinati in base al livello scelto.</a:t>
            </a: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 termine della lettura, l’utente accede alla schermata con le domande, che possono riguardare uno o più documenti analizzati.</a:t>
            </a:r>
          </a:p>
          <a:p>
            <a:pPr>
              <a:buNone/>
            </a:pPr>
            <a:endParaRPr lang="it-IT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domande proposte appartengono a una delle seguenti categorie:</a:t>
            </a:r>
          </a:p>
          <a:p>
            <a:pPr>
              <a:buNone/>
            </a:pPr>
            <a:endParaRPr lang="it-IT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Selezione della parola con frequenza assoluta maggiore</a:t>
            </a:r>
          </a:p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L’utente deve identificare la parola che compare più volte in un documento.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Riconoscimento della parola con frequenza relativa più alta</a:t>
            </a: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richiesta la parola che ha la maggiore incidenza rispetto alla lunghezza del documento.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Identificazione della parola non presente nel documento</a:t>
            </a: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L’utente deve scegliere l’unica parola tra le opzioni che non appare affatto nel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Scelta della parola più ricorrente in uno specifico documento</a:t>
            </a:r>
          </a:p>
          <a:p>
            <a:pPr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Quando più documenti sono coinvolti, si chiede di individuare la parola più frequente in uno specifico documento indicato.</a:t>
            </a:r>
          </a:p>
          <a:p>
            <a:pPr>
              <a:buNone/>
            </a:pPr>
            <a:endParaRPr lang="it-IT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None/>
            </a:pPr>
            <a:endParaRPr lang="it-IT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E087D-EA74-B37E-D43F-C93CFFDB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1054865"/>
            <a:ext cx="6096000" cy="313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970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55383B06-0436-88D5-3218-FED4F366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33928AFE-D9E6-58BA-5205-538D6111FA5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Fase di gioco: resoconto partita</a:t>
            </a: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4BA45338-6792-D4AF-8BA3-0EB99DCFF2F8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456C19C4-ECC5-D3B9-7884-72F20326851F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B709E192-0981-B841-11D3-8FDB4ECE1887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6694A987-C89A-667C-DAF7-8CFF9FA6BF6C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03D24BC2-D81D-8E36-AC5E-8EE7C7017E04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5894AE4E-A420-D07F-4B40-3C6EA2A8CDB7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68EDA359-F593-DC69-F43F-03A8A48BEC92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6A94BC7-58F8-9BD6-A4A6-EF4BAA02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14" y="1557293"/>
            <a:ext cx="7281814" cy="374341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AA5730-C900-B79C-A94C-1A1E96ED6E85}"/>
              </a:ext>
            </a:extLst>
          </p:cNvPr>
          <p:cNvSpPr txBox="1"/>
          <p:nvPr/>
        </p:nvSpPr>
        <p:spPr>
          <a:xfrm>
            <a:off x="141515" y="1777087"/>
            <a:ext cx="4101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 termine della partita viene mostrata una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schermata di riepilogo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che fornisce un resoconto dettagliato della performance dell’utente.</a:t>
            </a:r>
          </a:p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particolare, è possibile visualizzare:</a:t>
            </a:r>
          </a:p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punteggio totale ottenuto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base alle risposte corrette e al livello di difficoltà</a:t>
            </a:r>
          </a:p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elenco delle domande affrontate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con evidenza della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risposta data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della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risposta corretta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Questo permette all’utente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analizzare gli errori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riflettere sulle scelte fatte e migliorare nelle partite successive.</a:t>
            </a:r>
          </a:p>
        </p:txBody>
      </p:sp>
    </p:spTree>
    <p:extLst>
      <p:ext uri="{BB962C8B-B14F-4D97-AF65-F5344CB8AC3E}">
        <p14:creationId xmlns:p14="http://schemas.microsoft.com/office/powerpoint/2010/main" val="83183192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4289200" y="20242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4289200" y="3659367"/>
            <a:ext cx="3496000" cy="1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Dettagli implementativi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8468453" y="1844014"/>
            <a:ext cx="3068355" cy="3169956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3464400" y="1351500"/>
            <a:ext cx="127200" cy="415500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ctrTitle"/>
          </p:nvPr>
        </p:nvSpPr>
        <p:spPr>
          <a:xfrm>
            <a:off x="2517000" y="815633"/>
            <a:ext cx="7158000" cy="13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H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>
                <a:solidFill>
                  <a:schemeClr val="accent4"/>
                </a:solidFill>
              </a:rPr>
              <a:t>N</a:t>
            </a:r>
            <a:r>
              <a:rPr lang="en" dirty="0">
                <a:solidFill>
                  <a:schemeClr val="accent5"/>
                </a:solidFill>
              </a:rPr>
              <a:t>K</a:t>
            </a:r>
            <a:r>
              <a:rPr lang="en" dirty="0">
                <a:solidFill>
                  <a:schemeClr val="accent6"/>
                </a:solidFill>
              </a:rPr>
              <a:t>S</a:t>
            </a:r>
            <a:endParaRPr dirty="0"/>
          </a:p>
        </p:txBody>
      </p:sp>
      <p:sp>
        <p:nvSpPr>
          <p:cNvPr id="1602" name="Google Shape;1602;p63"/>
          <p:cNvSpPr txBox="1"/>
          <p:nvPr/>
        </p:nvSpPr>
        <p:spPr>
          <a:xfrm>
            <a:off x="3377204" y="5132001"/>
            <a:ext cx="5587604" cy="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4000"/>
              </a:lnSpc>
              <a:spcAft>
                <a:spcPts val="400"/>
              </a:spcAft>
              <a:buClr>
                <a:srgbClr val="000000"/>
              </a:buClr>
              <a:buSzPts val="1100"/>
            </a:pPr>
            <a:r>
              <a:rPr lang="en" sz="2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Accedi al progetto completo su </a:t>
            </a:r>
            <a:r>
              <a:rPr lang="en" sz="2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</a:t>
            </a:r>
            <a:endParaRPr sz="24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4" name="Google Shape;1614;p63"/>
          <p:cNvSpPr/>
          <p:nvPr/>
        </p:nvSpPr>
        <p:spPr>
          <a:xfrm>
            <a:off x="15820900" y="1371134"/>
            <a:ext cx="53400" cy="16700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23DEBB3-655C-F3E5-F8B8-86DB5FC6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3" y="2438923"/>
            <a:ext cx="1980154" cy="19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D8BBBA-F7EC-AADD-9572-2090DC769B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4" b="5303"/>
          <a:stretch>
            <a:fillRect/>
          </a:stretch>
        </p:blipFill>
        <p:spPr>
          <a:xfrm>
            <a:off x="3189514" y="5498401"/>
            <a:ext cx="5962985" cy="135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2536800" y="2053505"/>
            <a:ext cx="7118400" cy="27509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8D8CE9"/>
                </a:solidFill>
              </a:rPr>
              <a:t>Wordageddon</a:t>
            </a:r>
            <a:r>
              <a:rPr lang="en" dirty="0"/>
              <a:t> è </a:t>
            </a:r>
            <a:r>
              <a:rPr lang="it-IT" dirty="0"/>
              <a:t>un'applicazione desktop ludico-educativa sviluppata in </a:t>
            </a:r>
            <a:r>
              <a:rPr lang="it-IT" dirty="0" err="1"/>
              <a:t>JavaFX</a:t>
            </a:r>
            <a:r>
              <a:rPr lang="it-IT" dirty="0"/>
              <a:t> per testare la memoria sulle parole più frequenti in documenti testuali.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4289200" y="2024233"/>
            <a:ext cx="2132000" cy="1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4289200" y="3659367"/>
            <a:ext cx="3496000" cy="1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del progetto</a:t>
            </a:r>
            <a:endParaRPr dirty="0"/>
          </a:p>
        </p:txBody>
      </p:sp>
      <p:grpSp>
        <p:nvGrpSpPr>
          <p:cNvPr id="806" name="Google Shape;806;p35"/>
          <p:cNvGrpSpPr/>
          <p:nvPr/>
        </p:nvGrpSpPr>
        <p:grpSpPr>
          <a:xfrm>
            <a:off x="8366733" y="1843973"/>
            <a:ext cx="3170071" cy="3170071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3464400" y="1351500"/>
            <a:ext cx="127200" cy="415500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/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principali: gestione multiutente</a:t>
            </a:r>
            <a:endParaRPr dirty="0"/>
          </a:p>
        </p:txBody>
      </p:sp>
      <p:sp>
        <p:nvSpPr>
          <p:cNvPr id="909" name="Google Shape;909;p39"/>
          <p:cNvSpPr txBox="1">
            <a:spLocks noGrp="1"/>
          </p:cNvSpPr>
          <p:nvPr>
            <p:ph type="body" idx="2"/>
          </p:nvPr>
        </p:nvSpPr>
        <p:spPr>
          <a:xfrm>
            <a:off x="226142" y="1778088"/>
            <a:ext cx="3873909" cy="41547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 algn="l">
              <a:buNone/>
            </a:pPr>
            <a:r>
              <a:rPr lang="it-IT" sz="1600" dirty="0"/>
              <a:t>Gli utenti possono registrarsi autonomamente tramite un modulo dedicato, fornendo email, username, password ed eventualmente una foto profilo.</a:t>
            </a:r>
          </a:p>
          <a:p>
            <a:pPr marL="186262" indent="0" algn="l">
              <a:buNone/>
            </a:pPr>
            <a:r>
              <a:rPr lang="it-IT" sz="1600" dirty="0"/>
              <a:t>Una volta registrati, possono effettuare l’accesso al sistema in modo sicuro, accedendo alle funzionalità personalizzate del proprio profilo.</a:t>
            </a:r>
          </a:p>
          <a:p>
            <a:pPr marL="186262" indent="0" algn="l">
              <a:buNone/>
            </a:pPr>
            <a:endParaRPr lang="it-IT" sz="1600" dirty="0"/>
          </a:p>
          <a:p>
            <a:pPr marL="186262" indent="0" algn="l">
              <a:buNone/>
            </a:pPr>
            <a:r>
              <a:rPr lang="it-IT" sz="1600" dirty="0"/>
              <a:t>Questo sistema permette di gestire più utenti contemporaneamente, garantendo l’isolamento dei dati e la personalizzazione dell’esperienza utente.</a:t>
            </a:r>
          </a:p>
        </p:txBody>
      </p:sp>
      <p:grpSp>
        <p:nvGrpSpPr>
          <p:cNvPr id="912" name="Google Shape;912;p39"/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91CEBA6F-5FC7-BCEB-9D02-960EF1CF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2" y="1066935"/>
            <a:ext cx="5673213" cy="2907596"/>
          </a:xfrm>
          <a:prstGeom prst="snip2DiagRect">
            <a:avLst>
              <a:gd name="adj1" fmla="val 16570"/>
              <a:gd name="adj2" fmla="val 0"/>
            </a:avLst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19A240-D911-8CB0-CBC2-744BEE72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637" y="3539278"/>
            <a:ext cx="5889523" cy="3015387"/>
          </a:xfrm>
          <a:prstGeom prst="snip2DiagRect">
            <a:avLst>
              <a:gd name="adj1" fmla="val 0"/>
              <a:gd name="adj2" fmla="val 14347"/>
            </a:avLst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19C1ACDA-4374-1BE3-9CE8-A3A1B041B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8E4B8748-F189-39DF-FD8D-0AE92990590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principali: classifiche globali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3CD6B002-FE69-A227-0537-DE90C9654E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6142" y="2389705"/>
            <a:ext cx="3873909" cy="29315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 algn="l">
              <a:buNone/>
            </a:pPr>
            <a:r>
              <a:rPr lang="it-IT" sz="1600" dirty="0"/>
              <a:t>Ogni utente può visualizzare le </a:t>
            </a:r>
            <a:r>
              <a:rPr lang="it-IT" sz="1600" b="1" dirty="0"/>
              <a:t>classifiche globali</a:t>
            </a:r>
            <a:r>
              <a:rPr lang="it-IT" sz="1600" dirty="0"/>
              <a:t> con i punteggi migliori ottenuti dagli altri giocatori.</a:t>
            </a:r>
          </a:p>
          <a:p>
            <a:pPr marL="186262" indent="0" algn="l">
              <a:buNone/>
            </a:pPr>
            <a:r>
              <a:rPr lang="it-IT" sz="1600" dirty="0"/>
              <a:t>I risultati sono </a:t>
            </a:r>
            <a:r>
              <a:rPr lang="it-IT" sz="1600" b="1" dirty="0"/>
              <a:t>organizzati per livello di difficoltà</a:t>
            </a:r>
            <a:r>
              <a:rPr lang="it-IT" sz="1600" dirty="0"/>
              <a:t> (facile, medio, difficile), favorendo un confronto equo tra utenti con diversi gradi di esperienza.</a:t>
            </a:r>
          </a:p>
          <a:p>
            <a:pPr marL="186262" indent="0" algn="l">
              <a:buNone/>
            </a:pPr>
            <a:r>
              <a:rPr lang="it-IT" sz="1600" dirty="0"/>
              <a:t>Questa funzionalità incentiva la </a:t>
            </a:r>
            <a:r>
              <a:rPr lang="it-IT" sz="1600" b="1" dirty="0"/>
              <a:t>competizione</a:t>
            </a:r>
            <a:r>
              <a:rPr lang="it-IT" sz="1600" dirty="0"/>
              <a:t>, stimola il miglioramento continuo e valorizza i risultati raggiunti.</a:t>
            </a:r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9E82F18C-0674-C3BB-647E-9E6E3C245E1B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29F44CAB-8C63-E364-F0C1-2550FDB2DCC8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6118E7DE-5ADA-ECFD-1930-FEB23F834497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CAF0107B-15D8-88F8-C4F1-79EBF3FD4D69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2C9CBEFF-B12A-C208-8867-89DD95BA0579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83B80E52-9503-050F-C4B7-D97EA33C9D7F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C6A10565-240C-6991-7D1C-18CC667DDC66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0B3C73C0-8E57-6025-7831-EB4641D0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35" y="988291"/>
            <a:ext cx="5762923" cy="2965592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872C5F-01C8-E14E-1160-B5A1854A3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67" y="3429000"/>
            <a:ext cx="5768769" cy="2965592"/>
          </a:xfrm>
          <a:prstGeom prst="round2DiagRect">
            <a:avLst>
              <a:gd name="adj1" fmla="val 0"/>
              <a:gd name="adj2" fmla="val 24278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25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3757CC9B-5C8B-C94B-DB44-671EF002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B0ABCC0E-7BCC-26BD-E3DA-7051AF650B8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principali: info utente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DFAB2478-1D56-371F-E59B-6EF0478173D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10815" y="1679617"/>
            <a:ext cx="3873909" cy="29315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 algn="l">
              <a:buNone/>
            </a:pPr>
            <a:r>
              <a:rPr lang="it-IT" sz="1600" dirty="0"/>
              <a:t>Cliccando sulla propria </a:t>
            </a:r>
            <a:r>
              <a:rPr lang="it-IT" sz="1600" b="1" dirty="0"/>
              <a:t>foto profilo</a:t>
            </a:r>
            <a:r>
              <a:rPr lang="it-IT" sz="1600" dirty="0"/>
              <a:t>, l’utente accede a una schermata dedicata alle </a:t>
            </a:r>
            <a:r>
              <a:rPr lang="it-IT" sz="1600" b="1" dirty="0"/>
              <a:t>informazioni personali</a:t>
            </a:r>
            <a:r>
              <a:rPr lang="it-IT" sz="1600" dirty="0"/>
              <a:t>.</a:t>
            </a:r>
          </a:p>
          <a:p>
            <a:pPr marL="186262" indent="0" algn="l">
              <a:buNone/>
            </a:pPr>
            <a:r>
              <a:rPr lang="it-IT" sz="1600" dirty="0"/>
              <a:t>Da qui è possibile:</a:t>
            </a:r>
          </a:p>
          <a:p>
            <a:pPr marL="186262" indent="0" algn="l">
              <a:buNone/>
            </a:pPr>
            <a:r>
              <a:rPr lang="it-IT" sz="1600" dirty="0"/>
              <a:t>Visualizzare il </a:t>
            </a:r>
            <a:r>
              <a:rPr lang="it-IT" sz="1600" b="1" dirty="0"/>
              <a:t>numero di partite giocate</a:t>
            </a:r>
            <a:endParaRPr lang="it-IT" sz="1600" dirty="0"/>
          </a:p>
          <a:p>
            <a:pPr marL="186262" indent="0" algn="l">
              <a:buNone/>
            </a:pPr>
            <a:r>
              <a:rPr lang="it-IT" sz="1600" dirty="0"/>
              <a:t>Controllare il </a:t>
            </a:r>
            <a:r>
              <a:rPr lang="it-IT" sz="1600" b="1" dirty="0"/>
              <a:t>miglior punteggio raggiunto</a:t>
            </a:r>
            <a:r>
              <a:rPr lang="it-IT" sz="1600" dirty="0"/>
              <a:t> per ciascun livello di difficoltà</a:t>
            </a:r>
          </a:p>
          <a:p>
            <a:pPr marL="186262" indent="0" algn="l">
              <a:buNone/>
            </a:pPr>
            <a:r>
              <a:rPr lang="it-IT" sz="1600" dirty="0"/>
              <a:t>Consultare lo </a:t>
            </a:r>
            <a:r>
              <a:rPr lang="it-IT" sz="1600" b="1" dirty="0"/>
              <a:t>storico delle partite</a:t>
            </a:r>
            <a:r>
              <a:rPr lang="it-IT" sz="1600" dirty="0"/>
              <a:t> con strumenti di </a:t>
            </a:r>
            <a:r>
              <a:rPr lang="it-IT" sz="1600" b="1" dirty="0"/>
              <a:t>ricerca avanzata</a:t>
            </a:r>
            <a:endParaRPr lang="it-IT" sz="1600" dirty="0"/>
          </a:p>
          <a:p>
            <a:pPr marL="186262" indent="0" algn="l">
              <a:buNone/>
            </a:pPr>
            <a:r>
              <a:rPr lang="it-IT" sz="1600" b="1" dirty="0"/>
              <a:t>Modificare la foto profilo</a:t>
            </a:r>
            <a:r>
              <a:rPr lang="it-IT" sz="1600" dirty="0"/>
              <a:t> per personalizzare il proprio account</a:t>
            </a:r>
          </a:p>
          <a:p>
            <a:pPr marL="186262" indent="0" algn="l">
              <a:buNone/>
            </a:pPr>
            <a:r>
              <a:rPr lang="it-IT" sz="1600" dirty="0"/>
              <a:t>Questa sezione consente di monitorare i progressi nel tempo e tenere traccia delle proprie performance.</a:t>
            </a:r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404C0283-503E-A81D-3700-0F4048AB0491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F698359A-E5EA-98BD-A912-9390F52EE0D3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97119C5D-39E4-700A-5AE1-AB199A73DB49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3D10F86C-DA15-D759-EA14-804BBDA4478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1B8A6DC5-E9D4-16C4-C74A-948872B12CED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0819CC98-90C0-681D-6190-E0662CCED929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50FCCD6E-A0AF-88CD-5597-DDE7CB36EB46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C7C469D4-F726-1E3D-5AA1-2DF996A4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39" y="1056019"/>
            <a:ext cx="6126117" cy="3152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3E92388-C402-FA4B-E747-D0D4B4163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21" y="2566220"/>
            <a:ext cx="5673852" cy="3880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3481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EDAC9D57-A3B9-0F6C-83CA-4802B27F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2AD2C76D-2F18-3436-2489-045A110E595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avanzate: gestione documenti e stopwords</a:t>
            </a: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6EFE588A-CEF5-8A79-A368-6C799D63E59A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4B5F48F8-7A90-679E-F7FC-60DECF7F8F28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07197E61-8250-372F-4297-9ADC72D1979C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A427CA47-F623-9886-94A0-8F6AB3F75D09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42E2681E-C84F-7198-A2BC-24D26DF51D8F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FB4B245A-D3A6-A5DA-935C-9F523AD4E5B2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7BFCCDFB-6587-724D-66C5-D439B32D7311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CBD2ADC-F0C0-F4EF-34DF-F6E68926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68" y="1137997"/>
            <a:ext cx="5653135" cy="2895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5CB87B2-976C-D709-A79C-09BB5B47B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02" y="3161487"/>
            <a:ext cx="6087249" cy="3113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28ED17-740D-9FB2-B332-C1D16C4E8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751" y="1777087"/>
            <a:ext cx="6087249" cy="313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Google Shape;909;p39">
            <a:extLst>
              <a:ext uri="{FF2B5EF4-FFF2-40B4-BE49-F238E27FC236}">
                <a16:creationId xmlns:a16="http://schemas.microsoft.com/office/drawing/2014/main" id="{0194C02F-61AE-C643-48D9-8E23472A42D7}"/>
              </a:ext>
            </a:extLst>
          </p:cNvPr>
          <p:cNvSpPr txBox="1">
            <a:spLocks/>
          </p:cNvSpPr>
          <p:nvPr/>
        </p:nvSpPr>
        <p:spPr>
          <a:xfrm>
            <a:off x="15493" y="3498148"/>
            <a:ext cx="4242850" cy="333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86262" indent="0" algn="l">
              <a:buFont typeface="Roboto"/>
              <a:buNone/>
            </a:pPr>
            <a:r>
              <a:rPr lang="it-IT" sz="1600" kern="0"/>
              <a:t>Nella schermata di gestione documenti è possibile:</a:t>
            </a:r>
          </a:p>
          <a:p>
            <a:pPr algn="l"/>
            <a:r>
              <a:rPr lang="it-IT" sz="1600" kern="0"/>
              <a:t>Visualizzare tutti i documenti presenti nel sistema</a:t>
            </a:r>
          </a:p>
          <a:p>
            <a:pPr algn="l"/>
            <a:r>
              <a:rPr lang="it-IT" sz="1600" kern="0"/>
              <a:t>Filtrarli in base a diversi criteri</a:t>
            </a:r>
          </a:p>
          <a:p>
            <a:pPr algn="l"/>
            <a:r>
              <a:rPr lang="it-IT" sz="1600" kern="0"/>
              <a:t>Aggiungere nuovi documenti</a:t>
            </a:r>
          </a:p>
          <a:p>
            <a:pPr algn="l"/>
            <a:r>
              <a:rPr lang="it-IT" sz="1600" kern="0"/>
              <a:t>Eliminare o modificare quelli esistenti</a:t>
            </a:r>
          </a:p>
          <a:p>
            <a:pPr marL="186262" indent="0" algn="l">
              <a:buFont typeface="Roboto"/>
              <a:buNone/>
            </a:pPr>
            <a:r>
              <a:rPr lang="it-IT" sz="1600" kern="0"/>
              <a:t>Queste funzionalità permettono all’amministratore di controllare i dati presenti nel sistema, mantenendolo aggiornato e coerente.</a:t>
            </a:r>
            <a:endParaRPr lang="it-IT" sz="1600" kern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A6BD6EF-6224-72D6-2151-6C95319A093A}"/>
              </a:ext>
            </a:extLst>
          </p:cNvPr>
          <p:cNvSpPr txBox="1"/>
          <p:nvPr/>
        </p:nvSpPr>
        <p:spPr>
          <a:xfrm>
            <a:off x="15493" y="1438235"/>
            <a:ext cx="4227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Accedendo con un account amministratore, si sbloccano funzionalità avanzate accessibili cliccando sulla propria foto profilo.</a:t>
            </a:r>
          </a:p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 particolare, diventano disponibili due nuove voci: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documenti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</a:t>
            </a:r>
            <a:r>
              <a:rPr kumimoji="0" lang="it-I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stopwords</a:t>
            </a: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3319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7CDD3576-CEBA-EF1A-E39A-7E656316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9D719B7-3EE3-F1AD-B4D6-B2E895AB8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68" y="1137997"/>
            <a:ext cx="5653135" cy="2895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2401904-D6F9-DCA5-AB93-ADBA0028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02" y="3106710"/>
            <a:ext cx="6087249" cy="313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68AD59A5-8055-4E8C-EF0D-08C4AA6E1B2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avanzate: gestione documenti e stopwords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97CB015B-4003-FF2F-0829-09A54C0694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493" y="3498148"/>
            <a:ext cx="4242850" cy="33329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 algn="l">
              <a:buNone/>
            </a:pPr>
            <a:r>
              <a:rPr lang="it-IT" sz="1600" dirty="0"/>
              <a:t>Nella schermata di gestione documenti è possibile:</a:t>
            </a:r>
          </a:p>
          <a:p>
            <a:pPr algn="l"/>
            <a:r>
              <a:rPr lang="it-IT" sz="1600" dirty="0"/>
              <a:t>Visualizzare tutti i documenti presenti nel sistema</a:t>
            </a:r>
          </a:p>
          <a:p>
            <a:pPr algn="l"/>
            <a:r>
              <a:rPr lang="it-IT" sz="1600" dirty="0"/>
              <a:t>Filtrarli in base a diversi criteri</a:t>
            </a:r>
          </a:p>
          <a:p>
            <a:pPr algn="l"/>
            <a:r>
              <a:rPr lang="it-IT" sz="1600" dirty="0"/>
              <a:t>Aggiungere nuovi documenti</a:t>
            </a:r>
          </a:p>
          <a:p>
            <a:pPr algn="l"/>
            <a:r>
              <a:rPr lang="it-IT" sz="1600" dirty="0"/>
              <a:t>Eliminare o modificare quelli esistenti</a:t>
            </a:r>
          </a:p>
          <a:p>
            <a:pPr marL="186262" indent="0" algn="l">
              <a:buNone/>
            </a:pPr>
            <a:r>
              <a:rPr lang="it-IT" sz="1600" dirty="0"/>
              <a:t>Queste funzionalità permettono all’amministratore di controllare i dati presenti nel sistema, mantenendolo aggiornato e coerente.</a:t>
            </a:r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E3026C00-C637-4AD6-EAF3-C01CE8E8D731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E545E91A-2C26-3BD9-56C8-EAFC85621D09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AB90733B-2FDE-BC3C-98A2-5321D1877E1F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50AB90F3-3505-E83A-8247-3650D2B745FD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35EFC1EE-6BBC-ADA3-0DDA-09148D5AE1E0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D6646443-BB13-90BE-B883-A4E7D6B319D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AD875E2E-6374-70B6-ADA6-A2CADC6541B8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219BB0-6AEF-E618-596C-1ABC86735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751" y="1777087"/>
            <a:ext cx="6087249" cy="3113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0797EB-80B6-D172-0ABD-4C97188BCAAD}"/>
              </a:ext>
            </a:extLst>
          </p:cNvPr>
          <p:cNvSpPr txBox="1"/>
          <p:nvPr/>
        </p:nvSpPr>
        <p:spPr>
          <a:xfrm>
            <a:off x="15493" y="1438235"/>
            <a:ext cx="4227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Accedendo con un account amministratore, si sbloccano funzionalità avanzate accessibili cliccando sulla propria foto profilo.</a:t>
            </a:r>
          </a:p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 particolare, diventano disponibili due nuove voci: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documenti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</a:t>
            </a:r>
            <a:r>
              <a:rPr kumimoji="0" lang="it-I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stopwords</a:t>
            </a: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3165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7A7662C1-CC29-9216-39FC-596FCC32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981B3B6-109F-25DE-EA38-DF50881B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68" y="1137997"/>
            <a:ext cx="5653135" cy="2895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522D7001-D5A1-63EF-40F6-9A6A60875CC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60000" y="29241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Caratteristiche avanzate: gestione documenti e stopwords</a:t>
            </a: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9BFA959D-B9E2-AA09-0392-9A9F525AA9B3}"/>
              </a:ext>
            </a:extLst>
          </p:cNvPr>
          <p:cNvGrpSpPr/>
          <p:nvPr/>
        </p:nvGrpSpPr>
        <p:grpSpPr>
          <a:xfrm>
            <a:off x="4242850" y="1777087"/>
            <a:ext cx="127200" cy="415500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75413595-EA75-81E6-878E-904F6CE67981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F3F56C25-1DFF-74D4-1E3C-FD4C5EE5A41D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A4008EC9-FB1E-B306-C6CD-1ED455F94AA3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9F2BCF1E-95D1-3945-8122-D10510B4990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D7630612-CDCA-28E9-B288-7D3D6C6880F1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D11329DA-1ED1-B4B1-07C1-53C5D9C95363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02EF2F9A-18D6-2166-3958-5D23DB3B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67" y="2585931"/>
            <a:ext cx="6541833" cy="334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703BDF-DC74-972B-2648-6518F5BDE487}"/>
              </a:ext>
            </a:extLst>
          </p:cNvPr>
          <p:cNvSpPr txBox="1"/>
          <p:nvPr/>
        </p:nvSpPr>
        <p:spPr>
          <a:xfrm>
            <a:off x="15493" y="1438235"/>
            <a:ext cx="4227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Accedendo con un account amministratore, si sbloccano funzionalità avanzate accessibili cliccando sulla propria foto profilo.</a:t>
            </a:r>
          </a:p>
          <a:p>
            <a:pPr marL="1862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 particolare, diventano disponibili due nuove voci: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documenti</a:t>
            </a:r>
          </a:p>
          <a:p>
            <a:pPr marL="609585" marR="0" lvl="0" indent="-42332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Gestione </a:t>
            </a:r>
            <a:r>
              <a:rPr kumimoji="0" lang="it-I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stopwords</a:t>
            </a: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47A717-25A6-F2C2-E218-8B26F9BAD710}"/>
              </a:ext>
            </a:extLst>
          </p:cNvPr>
          <p:cNvSpPr txBox="1"/>
          <p:nvPr/>
        </p:nvSpPr>
        <p:spPr>
          <a:xfrm>
            <a:off x="220297" y="3500338"/>
            <a:ext cx="40225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schermata dedicata alla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gestione delle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stopwords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consente all’amministratore di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inserire, modificare o rimuovere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parole da escludere durante l’analisi testuale.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L’interfaccia presenta un’ampia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 di testo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dove è possibile elencare tutte le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stopwords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separate da spazi o righe.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 volta completata la modifica, è sufficiente premere l’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apposito tasto di salvataggio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aggiornare l’elenco e rendere effettive le modifiche nel sistema.</a:t>
            </a:r>
          </a:p>
          <a:p>
            <a:pPr marL="609585" lvl="0" indent="-423323">
              <a:buClr>
                <a:srgbClr val="CEF3F5"/>
              </a:buClr>
              <a:buSzPts val="1400"/>
              <a:buFont typeface="Roboto"/>
              <a:buChar char="●"/>
              <a:defRPr/>
            </a:pPr>
            <a:endParaRPr lang="it-IT" sz="1600" kern="0" dirty="0">
              <a:solidFill>
                <a:srgbClr val="CEF3F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3249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866</Words>
  <Application>Microsoft Office PowerPoint</Application>
  <PresentationFormat>Widescreen</PresentationFormat>
  <Paragraphs>83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Aptos</vt:lpstr>
      <vt:lpstr>Aptos Display</vt:lpstr>
      <vt:lpstr>Arial</vt:lpstr>
      <vt:lpstr>Livvic</vt:lpstr>
      <vt:lpstr>Oswald</vt:lpstr>
      <vt:lpstr>Raleway</vt:lpstr>
      <vt:lpstr>Roboto</vt:lpstr>
      <vt:lpstr>Roboto Condensed Light</vt:lpstr>
      <vt:lpstr>Tema di Office</vt:lpstr>
      <vt:lpstr>Software Development Bussines Plan by Slidesgo</vt:lpstr>
      <vt:lpstr>Presentazione standard di PowerPoint</vt:lpstr>
      <vt:lpstr>Wordageddon è un'applicazione desktop ludico-educativa sviluppata in JavaFX per testare la memoria sulle parole più frequenti in documenti testuali.</vt:lpstr>
      <vt:lpstr>01</vt:lpstr>
      <vt:lpstr>Caratteristiche principali: gestione multiutente</vt:lpstr>
      <vt:lpstr>Caratteristiche principali: classifiche globali</vt:lpstr>
      <vt:lpstr>Caratteristiche principali: info utente</vt:lpstr>
      <vt:lpstr>Caratteristiche avanzate: gestione documenti e stopwords</vt:lpstr>
      <vt:lpstr>Caratteristiche avanzate: gestione documenti e stopwords</vt:lpstr>
      <vt:lpstr>Caratteristiche avanzate: gestione documenti e stopwords</vt:lpstr>
      <vt:lpstr>02</vt:lpstr>
      <vt:lpstr>Fase di gioco: selezione difficoltà e lingua</vt:lpstr>
      <vt:lpstr>Fase di gioco: lettura dei documenti e quiz</vt:lpstr>
      <vt:lpstr>Fase di gioco: resoconto partita</vt:lpstr>
      <vt:lpstr>03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VITTORIO POSTIGLIONE</dc:creator>
  <cp:lastModifiedBy>VITTORIO POSTIGLIONE</cp:lastModifiedBy>
  <cp:revision>2</cp:revision>
  <dcterms:created xsi:type="dcterms:W3CDTF">2025-06-18T12:55:39Z</dcterms:created>
  <dcterms:modified xsi:type="dcterms:W3CDTF">2025-06-18T16:28:56Z</dcterms:modified>
</cp:coreProperties>
</file>